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0348A-1BAA-4E42-91E7-618CFC36A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F7711-FC83-4F86-AAED-21D375F86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1D844-5642-4B59-A12B-82EAD989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A0E0-349E-4ED6-9D3E-682B14E25D5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5F231-4801-4055-AFC8-347BD0A1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68F55-514A-4CC6-ACC5-5D6A4985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66799-7DC5-4BAE-B794-E8AB5BBD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1C27-F0E6-47F7-B408-644ADD26F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19AA0-FA60-476A-8FC2-DA0BCAC1D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12CB0-93DC-4757-BC7C-C12FC1357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A0E0-349E-4ED6-9D3E-682B14E25D5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609CC-CB99-4D21-ABA7-6267BE114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0FD07-0159-47C6-A222-1B20E4FCF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66799-7DC5-4BAE-B794-E8AB5BBD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48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323EE8-7097-4934-B6B4-05060080CB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E9565-9BED-45EB-AEF7-519B76C19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4C671-9F52-4610-99A1-919AA738D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A0E0-349E-4ED6-9D3E-682B14E25D5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8B774-B991-4320-A805-8329370B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00D2E-8636-49FE-AB38-9561E301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66799-7DC5-4BAE-B794-E8AB5BBD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63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CA9D-A698-4390-88EA-BD35DC8D5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BC9F2-AC35-4041-B59C-E87394B63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51212-A8A3-4911-92B1-36B372648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A0E0-349E-4ED6-9D3E-682B14E25D5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C26E0-2EE1-494B-8452-F3E684D1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AE04F-A903-4B83-BD80-9A25F70C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66799-7DC5-4BAE-B794-E8AB5BBD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86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4A1D-2F8B-4D7E-907F-C44C5C7E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52B6D-939E-4F21-B7BF-B4FE8EBBC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03229-5EC0-4879-8D36-04E2357DF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A0E0-349E-4ED6-9D3E-682B14E25D5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2D145-3CD8-4701-9F6F-C040ABBD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DB15C-492D-4687-AA86-C34A6CB9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66799-7DC5-4BAE-B794-E8AB5BBD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69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081CD-9693-458C-9D0B-EBB7F434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4D2B8-1188-4392-B9C3-820977829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788BF0-051F-4F1F-AB1C-BD896BB53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3E611-0ED7-47B0-AFBA-9AF213D26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A0E0-349E-4ED6-9D3E-682B14E25D5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06406-A335-49BF-8005-50C7BE4AC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127E4-70E9-4628-BAE2-86458BA5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66799-7DC5-4BAE-B794-E8AB5BBD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0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35868-F563-4D33-AECA-87BE8F4E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AC407-B8E7-4C32-8FB2-81B01878A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FFE2F-541A-41AC-8F36-0D3BF3549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C95A0-5870-413E-A77A-36CEABAAE7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D044F-5FEA-4BAF-9FC6-74EB19E88D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B6DCF1-2021-4332-AB6F-4E85F5756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A0E0-349E-4ED6-9D3E-682B14E25D5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880971-BF6F-40BE-8DDC-33D2BC79E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E845A9-2558-4A0E-814A-B868DA3F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66799-7DC5-4BAE-B794-E8AB5BBD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88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02CEB-8BB4-4EC7-9CF8-B029C38C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9C5F54-8141-4075-BE9A-D80334EFF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A0E0-349E-4ED6-9D3E-682B14E25D5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5667B5-F100-46E9-8733-0679FEFAE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B693B-580B-48EC-8750-4769A1A58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66799-7DC5-4BAE-B794-E8AB5BBD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97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BAF2F2-64E6-4B6E-B97F-127F33491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A0E0-349E-4ED6-9D3E-682B14E25D5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71EA02-13A7-4DF3-8FBD-92C7FE229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E07AF-D6D1-4164-AEE1-7B8FC55E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66799-7DC5-4BAE-B794-E8AB5BBD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5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B0673-3FA8-48F2-A063-419AB27ED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DB023-5383-4581-A989-64CCA95A9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86D12D-4B6A-4E3D-981F-95426C4DE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F90CE-8BBD-4C10-996C-A38FE6F0D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A0E0-349E-4ED6-9D3E-682B14E25D5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B1CBF-4E81-489A-9353-4813D187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8F919-8AC0-4E2B-B957-BD1168AE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66799-7DC5-4BAE-B794-E8AB5BBD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F8D0C-4EC8-43F1-98D7-3F9C98159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4A3C52-9F25-40A1-939C-8BAE02762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FDDC5-78DB-46D3-B453-8A7735668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F07B7-5F75-4926-8240-80F8823D5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A0E0-349E-4ED6-9D3E-682B14E25D5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4E6A0-31B2-45E1-AC48-07791FF8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EB5B7-B566-4C62-9CC1-1D568A59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66799-7DC5-4BAE-B794-E8AB5BBD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3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75D28C-DF28-47B8-864B-BD4D171FF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BD2DC-98F8-4805-A252-356372FBC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B1DA9-967E-480A-9CC0-645F64A614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8A0E0-349E-4ED6-9D3E-682B14E25D5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BBA5E-43C4-4B9B-B995-A63A5D7C72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CD254-D7AA-4E31-B573-03A76DC4E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66799-7DC5-4BAE-B794-E8AB5BBD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4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DAC475-BBC5-4A7A-9B17-5D11F042E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170" y="2087764"/>
            <a:ext cx="6041660" cy="2682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7EF08-D704-45A2-957C-200CDD1C04F7}"/>
              </a:ext>
            </a:extLst>
          </p:cNvPr>
          <p:cNvSpPr txBox="1"/>
          <p:nvPr/>
        </p:nvSpPr>
        <p:spPr>
          <a:xfrm>
            <a:off x="3048000" y="47702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Figure 1. Network Deployment and Management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62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97A6E-0131-4DD9-8BDB-50281176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400" y="1182429"/>
            <a:ext cx="3865199" cy="44931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1E406E-6321-4631-B911-0032593FF61C}"/>
              </a:ext>
            </a:extLst>
          </p:cNvPr>
          <p:cNvSpPr txBox="1"/>
          <p:nvPr/>
        </p:nvSpPr>
        <p:spPr>
          <a:xfrm>
            <a:off x="3048739" y="5675570"/>
            <a:ext cx="6094520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Figure 10 Common Tools used in RAN equipment installation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881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AA3CC9-2532-4D34-84E1-2D8A3FBFC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41788"/>
            <a:ext cx="3292524" cy="316827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9343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0C30C8B-C463-4526-B0EF-60DF9F8DE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676" y="1123527"/>
            <a:ext cx="6107621" cy="460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25014C-34F2-46EE-B202-44B590BDA7B9}"/>
              </a:ext>
            </a:extLst>
          </p:cNvPr>
          <p:cNvSpPr txBox="1"/>
          <p:nvPr/>
        </p:nvSpPr>
        <p:spPr>
          <a:xfrm>
            <a:off x="3048740" y="5728327"/>
            <a:ext cx="6094520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Figure 11 Commonly used winch for tower installation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344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EB2C8F-780C-4430-908A-FB3798C7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989" y="1932302"/>
            <a:ext cx="5054022" cy="2993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DAB4FB-F7DE-4E07-B403-1A44A958E680}"/>
              </a:ext>
            </a:extLst>
          </p:cNvPr>
          <p:cNvSpPr txBox="1"/>
          <p:nvPr/>
        </p:nvSpPr>
        <p:spPr>
          <a:xfrm>
            <a:off x="3048740" y="5049246"/>
            <a:ext cx="6094520" cy="67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Figure 12 Connection Diagrams used in Actual Methods of Procedure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200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ACA3B5-0419-4B42-9A6D-740A9897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481" y="2584631"/>
            <a:ext cx="6255038" cy="1688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E5047-D971-442B-BFDD-0B000B4BAD1A}"/>
              </a:ext>
            </a:extLst>
          </p:cNvPr>
          <p:cNvSpPr txBox="1"/>
          <p:nvPr/>
        </p:nvSpPr>
        <p:spPr>
          <a:xfrm>
            <a:off x="3048740" y="4273369"/>
            <a:ext cx="6094520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Figure 13 General Physical Interfaces of RAN Equipment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573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1927CC-A7E7-40C2-B8BE-D88A28673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548" y="2072522"/>
            <a:ext cx="5614903" cy="27129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2A5F61-8860-49F4-99BE-FF96BAB2413F}"/>
              </a:ext>
            </a:extLst>
          </p:cNvPr>
          <p:cNvSpPr txBox="1"/>
          <p:nvPr/>
        </p:nvSpPr>
        <p:spPr>
          <a:xfrm>
            <a:off x="3048739" y="5075880"/>
            <a:ext cx="6094520" cy="67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Figure 14. Ancillaries required for the installation of a Radio unit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501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B235AE-D4FC-43DE-BF0B-B79E9EB0D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045" y="2365156"/>
            <a:ext cx="5425910" cy="2127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49965B-9813-4C1B-88A7-E8920E5D38C2}"/>
              </a:ext>
            </a:extLst>
          </p:cNvPr>
          <p:cNvSpPr txBox="1"/>
          <p:nvPr/>
        </p:nvSpPr>
        <p:spPr>
          <a:xfrm>
            <a:off x="3153792" y="1583318"/>
            <a:ext cx="609452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Lifting the Radio Unit 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486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6628F-2188-4678-8444-FA0D9628B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334" y="182598"/>
            <a:ext cx="5389331" cy="64928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87B1A2-4FBE-45A7-9CE0-BA6DB7A95A2F}"/>
              </a:ext>
            </a:extLst>
          </p:cNvPr>
          <p:cNvSpPr txBox="1"/>
          <p:nvPr/>
        </p:nvSpPr>
        <p:spPr>
          <a:xfrm>
            <a:off x="1759998" y="-5178"/>
            <a:ext cx="609452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Installing the Radio Unit on a Pole: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551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D68837-C5EF-48A7-98F2-5CC2405EB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17" y="1779889"/>
            <a:ext cx="5328366" cy="32982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2870AF-2FAA-4432-8322-8B8616204C4B}"/>
              </a:ext>
            </a:extLst>
          </p:cNvPr>
          <p:cNvSpPr txBox="1"/>
          <p:nvPr/>
        </p:nvSpPr>
        <p:spPr>
          <a:xfrm>
            <a:off x="3048740" y="1174945"/>
            <a:ext cx="609452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3. Cabling the Radio Unit on ground: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112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3EA7D8-300F-4CA2-9304-1E0E51DE6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929" y="1819516"/>
            <a:ext cx="2914141" cy="3218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7DA0EA-F577-457D-A86A-3844CC49C5D3}"/>
              </a:ext>
            </a:extLst>
          </p:cNvPr>
          <p:cNvSpPr txBox="1"/>
          <p:nvPr/>
        </p:nvSpPr>
        <p:spPr>
          <a:xfrm>
            <a:off x="3048739" y="5188550"/>
            <a:ext cx="6094520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Figure 15 Labeling of RF Jumpers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262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D56748-C1CA-44AD-AB2A-962468348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008" y="935520"/>
            <a:ext cx="4419983" cy="4986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890462-20CB-49E4-AB18-085891CA09E3}"/>
              </a:ext>
            </a:extLst>
          </p:cNvPr>
          <p:cNvSpPr txBox="1"/>
          <p:nvPr/>
        </p:nvSpPr>
        <p:spPr>
          <a:xfrm>
            <a:off x="3624308" y="561689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Figure 16 Warehouse commissioning and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68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EC6D03-DF5B-45A9-B47E-6C28ABF9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548" y="2066426"/>
            <a:ext cx="5614903" cy="2725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94DD7C-CACF-4693-9B11-25DF93C52D7B}"/>
              </a:ext>
            </a:extLst>
          </p:cNvPr>
          <p:cNvSpPr txBox="1"/>
          <p:nvPr/>
        </p:nvSpPr>
        <p:spPr>
          <a:xfrm>
            <a:off x="3048739" y="4860077"/>
            <a:ext cx="6094520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Figure 2. Installation &amp; Commissioning Process view.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096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9BF9F-72CF-4A35-A41F-0F27DE3A9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022" y="1048305"/>
            <a:ext cx="4291956" cy="47613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1C66FA-BB4E-4284-9BAA-44549135D6AC}"/>
              </a:ext>
            </a:extLst>
          </p:cNvPr>
          <p:cNvSpPr txBox="1"/>
          <p:nvPr/>
        </p:nvSpPr>
        <p:spPr>
          <a:xfrm>
            <a:off x="3048740" y="5809694"/>
            <a:ext cx="6094520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Figure 17 Off-site full Integration Process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549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0E0C9F-7C14-4771-BF26-8FA6813E7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645" y="3166849"/>
            <a:ext cx="5602710" cy="5243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79524-0D01-44DF-9FFA-C6F0AE9183FA}"/>
              </a:ext>
            </a:extLst>
          </p:cNvPr>
          <p:cNvSpPr txBox="1"/>
          <p:nvPr/>
        </p:nvSpPr>
        <p:spPr>
          <a:xfrm>
            <a:off x="3048740" y="2198571"/>
            <a:ext cx="6094520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Connect LAN cable (RJ45) to Base Station port LMT and Laptop in LAN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Port: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127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E5D28F-9010-41B5-9E34-0DDB5FFC5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134" y="2383445"/>
            <a:ext cx="1877731" cy="2091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577E9E-1CFD-480B-96B1-299112BBA82D}"/>
              </a:ext>
            </a:extLst>
          </p:cNvPr>
          <p:cNvSpPr txBox="1"/>
          <p:nvPr/>
        </p:nvSpPr>
        <p:spPr>
          <a:xfrm>
            <a:off x="3411244" y="1787505"/>
            <a:ext cx="609452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Set IP client as follows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(Use the real IP of the Base Station):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968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02C7DE-0FFE-43F4-8756-DF2A56035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553" y="2926036"/>
            <a:ext cx="4224894" cy="1005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DBC12-C0B2-4FDB-8D64-9AF621B72DE8}"/>
              </a:ext>
            </a:extLst>
          </p:cNvPr>
          <p:cNvSpPr txBox="1"/>
          <p:nvPr/>
        </p:nvSpPr>
        <p:spPr>
          <a:xfrm>
            <a:off x="3048740" y="2279705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Click Tools _ Integrate Base Station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(Best Practice: Use Actual Image of the Tasks)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97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39B651-898B-44C8-B64B-058E6436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548" y="1819516"/>
            <a:ext cx="5614903" cy="3218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029D66-BBE7-43A6-A029-85FC0FC67CD7}"/>
              </a:ext>
            </a:extLst>
          </p:cNvPr>
          <p:cNvSpPr txBox="1"/>
          <p:nvPr/>
        </p:nvSpPr>
        <p:spPr>
          <a:xfrm>
            <a:off x="2443578" y="982377"/>
            <a:ext cx="609452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Click Browse _ Select Site Install script 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(Best Practice: Use Actual Image of the Tasks)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000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8DFCD-AD0C-4A29-A494-84BEC5BAB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139" y="1721972"/>
            <a:ext cx="4529721" cy="34140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C2F75B-CAB4-4A69-A929-4F03B63EF253}"/>
              </a:ext>
            </a:extLst>
          </p:cNvPr>
          <p:cNvSpPr txBox="1"/>
          <p:nvPr/>
        </p:nvSpPr>
        <p:spPr>
          <a:xfrm>
            <a:off x="2807563" y="5235678"/>
            <a:ext cx="6094520" cy="67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Figure 16 O&amp;M Architecture and interactions between Commissioning and Integration Procedures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321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BC367F-26B2-4541-B222-F502134DD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852" y="1578703"/>
            <a:ext cx="5450296" cy="3700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59739C-C34B-40AF-BF57-DA15FF6634E8}"/>
              </a:ext>
            </a:extLst>
          </p:cNvPr>
          <p:cNvSpPr txBox="1"/>
          <p:nvPr/>
        </p:nvSpPr>
        <p:spPr>
          <a:xfrm>
            <a:off x="2967361" y="5279296"/>
            <a:ext cx="6094520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Figure 17 IP Configuration of the RAN Network Elements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603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6FD4DB-D500-4C9F-A23F-A0C900AA1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889" y="2237128"/>
            <a:ext cx="3298222" cy="23837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96ACCF-9D9B-46CD-B177-AD4A6FF9F210}"/>
              </a:ext>
            </a:extLst>
          </p:cNvPr>
          <p:cNvSpPr txBox="1"/>
          <p:nvPr/>
        </p:nvSpPr>
        <p:spPr>
          <a:xfrm>
            <a:off x="3048740" y="4718034"/>
            <a:ext cx="6094520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Figure 18 Enabled Functionalities during RF Parametrization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37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C460B1-718E-462E-BEA2-DFD400D77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643" y="1045257"/>
            <a:ext cx="4718713" cy="47674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C09C9A-9937-41A0-81A5-B0FAAFB7F505}"/>
              </a:ext>
            </a:extLst>
          </p:cNvPr>
          <p:cNvSpPr txBox="1"/>
          <p:nvPr/>
        </p:nvSpPr>
        <p:spPr>
          <a:xfrm>
            <a:off x="3048739" y="5934275"/>
            <a:ext cx="6094520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Figure 3. Installation &amp; Commissioning Functional view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787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451B7F-5E5A-4D11-81FE-272E5C0F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242" y="1008678"/>
            <a:ext cx="4011516" cy="48406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151DC0-4CB5-4FDE-A8D4-D03C891F2F4D}"/>
              </a:ext>
            </a:extLst>
          </p:cNvPr>
          <p:cNvSpPr txBox="1"/>
          <p:nvPr/>
        </p:nvSpPr>
        <p:spPr>
          <a:xfrm>
            <a:off x="3048740" y="5849322"/>
            <a:ext cx="6094520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Figure 4 Common Scenario of a Base Station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6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FC5A76-FFB6-4EC7-838E-1987752DA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597" y="1633572"/>
            <a:ext cx="5608806" cy="35908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037E24-A629-4E63-95EB-E186845E42CB}"/>
              </a:ext>
            </a:extLst>
          </p:cNvPr>
          <p:cNvSpPr txBox="1"/>
          <p:nvPr/>
        </p:nvSpPr>
        <p:spPr>
          <a:xfrm>
            <a:off x="3215936" y="5224427"/>
            <a:ext cx="6094520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Figure 5 Microwave Installation Scenarios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060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CAC0F4-04E8-4527-B940-06F2E28A3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441" y="2709609"/>
            <a:ext cx="3481118" cy="1438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E609B8-4B7D-4FE8-BCC4-39CEBCD4E483}"/>
              </a:ext>
            </a:extLst>
          </p:cNvPr>
          <p:cNvSpPr txBox="1"/>
          <p:nvPr/>
        </p:nvSpPr>
        <p:spPr>
          <a:xfrm>
            <a:off x="3048740" y="4291906"/>
            <a:ext cx="6094520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Figure 6 Satellite Backhaul Solution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674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869EBF-EB06-4848-9592-7239596CE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692" y="2520617"/>
            <a:ext cx="4712616" cy="18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095379-8A93-47AC-8984-03A3EC4B9A9C}"/>
              </a:ext>
            </a:extLst>
          </p:cNvPr>
          <p:cNvSpPr txBox="1"/>
          <p:nvPr/>
        </p:nvSpPr>
        <p:spPr>
          <a:xfrm>
            <a:off x="3048740" y="4337382"/>
            <a:ext cx="6094520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Figure 7 Fiber Last Mile Construction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084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826D5D-AEA6-4179-8582-A585E1A4C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617" y="1618331"/>
            <a:ext cx="1816765" cy="362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8B363A-2C2B-4925-8F8C-B247D847AECB}"/>
              </a:ext>
            </a:extLst>
          </p:cNvPr>
          <p:cNvSpPr txBox="1"/>
          <p:nvPr/>
        </p:nvSpPr>
        <p:spPr>
          <a:xfrm>
            <a:off x="3048739" y="5239669"/>
            <a:ext cx="6094520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Figure 8 RAN Equipment installed in a monopole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26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8D23B6-B5AD-4606-9639-2ED92C8BD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431" y="1971929"/>
            <a:ext cx="5377138" cy="29141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72EB67-2095-4A0B-858A-EEEBFD7C79BF}"/>
              </a:ext>
            </a:extLst>
          </p:cNvPr>
          <p:cNvSpPr txBox="1"/>
          <p:nvPr/>
        </p:nvSpPr>
        <p:spPr>
          <a:xfrm>
            <a:off x="3048740" y="5064263"/>
            <a:ext cx="6094520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Figure 9 The Low-Tech Model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000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251</Words>
  <Application>Microsoft Office PowerPoint</Application>
  <PresentationFormat>Widescreen</PresentationFormat>
  <Paragraphs>28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edgar ortiz</dc:creator>
  <cp:lastModifiedBy>edgar ortiz</cp:lastModifiedBy>
  <cp:revision>4</cp:revision>
  <dcterms:created xsi:type="dcterms:W3CDTF">2020-09-01T21:05:55Z</dcterms:created>
  <dcterms:modified xsi:type="dcterms:W3CDTF">2020-09-02T22:32:36Z</dcterms:modified>
</cp:coreProperties>
</file>